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79" r:id="rId3"/>
    <p:sldId id="258" r:id="rId4"/>
    <p:sldId id="257" r:id="rId5"/>
    <p:sldId id="282" r:id="rId6"/>
    <p:sldId id="284" r:id="rId7"/>
    <p:sldId id="285" r:id="rId8"/>
    <p:sldId id="286" r:id="rId9"/>
    <p:sldId id="288" r:id="rId10"/>
    <p:sldId id="292" r:id="rId11"/>
    <p:sldId id="332" r:id="rId12"/>
    <p:sldId id="294" r:id="rId13"/>
    <p:sldId id="296" r:id="rId14"/>
    <p:sldId id="326" r:id="rId15"/>
    <p:sldId id="287" r:id="rId16"/>
    <p:sldId id="298" r:id="rId17"/>
    <p:sldId id="320" r:id="rId18"/>
    <p:sldId id="321" r:id="rId19"/>
    <p:sldId id="323" r:id="rId20"/>
    <p:sldId id="324" r:id="rId21"/>
    <p:sldId id="305" r:id="rId22"/>
    <p:sldId id="304" r:id="rId23"/>
    <p:sldId id="301" r:id="rId24"/>
    <p:sldId id="303" r:id="rId25"/>
    <p:sldId id="302" r:id="rId26"/>
    <p:sldId id="306" r:id="rId27"/>
    <p:sldId id="307" r:id="rId28"/>
    <p:sldId id="327" r:id="rId29"/>
    <p:sldId id="328" r:id="rId30"/>
    <p:sldId id="329" r:id="rId31"/>
    <p:sldId id="330" r:id="rId32"/>
    <p:sldId id="331" r:id="rId33"/>
    <p:sldId id="300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33" r:id="rId42"/>
    <p:sldId id="280" r:id="rId43"/>
  </p:sldIdLst>
  <p:sldSz cx="9144000" cy="5143500" type="screen16x9"/>
  <p:notesSz cx="6858000" cy="9144000"/>
  <p:embeddedFontLst>
    <p:embeddedFont>
      <p:font typeface="Josefin Slab SemiBold" panose="020B0604020202020204" pitchFamily="2" charset="0"/>
      <p:bold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SemiBold" panose="020B0706030804020204" pitchFamily="34" charset="0"/>
      <p:bold r:id="rId55"/>
      <p:boldItalic r:id="rId56"/>
    </p:embeddedFont>
    <p:embeddedFont>
      <p:font typeface="Trebuchet MS" panose="020B060302020202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89234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36E11-9612-40BA-8395-E8A3D5EB1D9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827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538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646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080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77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8da63420ed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8da63420ed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8da63420ed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8da63420ed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da63420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da63420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928650"/>
            <a:ext cx="3621900" cy="23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516200"/>
            <a:ext cx="2535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 SemiBold" panose="020B0706030804020204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Josefin Slab SemiBold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4125" y="538575"/>
            <a:ext cx="57867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 flipH="1">
            <a:off x="0" y="0"/>
            <a:ext cx="1227900" cy="1255800"/>
          </a:xfrm>
          <a:prstGeom prst="ellipse">
            <a:avLst/>
          </a:prstGeom>
          <a:solidFill>
            <a:srgbClr val="7DB0EB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flipH="1">
            <a:off x="4003951" y="3981600"/>
            <a:ext cx="1136100" cy="1161900"/>
          </a:xfrm>
          <a:prstGeom prst="ellipse">
            <a:avLst/>
          </a:prstGeom>
          <a:solidFill>
            <a:srgbClr val="AABB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8105700" y="347930"/>
            <a:ext cx="1038300" cy="1062000"/>
          </a:xfrm>
          <a:prstGeom prst="ellipse">
            <a:avLst/>
          </a:prstGeom>
          <a:solidFill>
            <a:srgbClr val="6580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bg>
      <p:bgPr>
        <a:solidFill>
          <a:schemeClr val="lt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7738050" y="-371025"/>
            <a:ext cx="2720400" cy="2728500"/>
          </a:xfrm>
          <a:prstGeom prst="ellipse">
            <a:avLst/>
          </a:prstGeom>
          <a:solidFill>
            <a:srgbClr val="B6CFE6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4023750" y="0"/>
            <a:ext cx="1175100" cy="1201800"/>
          </a:xfrm>
          <a:prstGeom prst="ellipse">
            <a:avLst/>
          </a:prstGeom>
          <a:solidFill>
            <a:srgbClr val="0B2446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hasCustomPrompt="1"/>
          </p:nvPr>
        </p:nvSpPr>
        <p:spPr>
          <a:xfrm>
            <a:off x="731525" y="1332050"/>
            <a:ext cx="402300" cy="3474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3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740375" y="17313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2"/>
          </p:nvPr>
        </p:nvSpPr>
        <p:spPr>
          <a:xfrm>
            <a:off x="740375" y="2002525"/>
            <a:ext cx="24420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3"/>
          </p:nvPr>
        </p:nvSpPr>
        <p:spPr>
          <a:xfrm>
            <a:off x="3352800" y="17313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4"/>
          </p:nvPr>
        </p:nvSpPr>
        <p:spPr>
          <a:xfrm>
            <a:off x="3352800" y="2002525"/>
            <a:ext cx="24420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5" hasCustomPrompt="1"/>
          </p:nvPr>
        </p:nvSpPr>
        <p:spPr>
          <a:xfrm>
            <a:off x="740375" y="1332050"/>
            <a:ext cx="413100" cy="34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3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6"/>
          </p:nvPr>
        </p:nvSpPr>
        <p:spPr>
          <a:xfrm>
            <a:off x="5961625" y="17313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7"/>
          </p:nvPr>
        </p:nvSpPr>
        <p:spPr>
          <a:xfrm>
            <a:off x="5961625" y="2002525"/>
            <a:ext cx="244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8" hasCustomPrompt="1"/>
          </p:nvPr>
        </p:nvSpPr>
        <p:spPr>
          <a:xfrm>
            <a:off x="5961625" y="1332050"/>
            <a:ext cx="402300" cy="34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3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9"/>
          </p:nvPr>
        </p:nvSpPr>
        <p:spPr>
          <a:xfrm>
            <a:off x="740375" y="3998700"/>
            <a:ext cx="244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3"/>
          </p:nvPr>
        </p:nvSpPr>
        <p:spPr>
          <a:xfrm>
            <a:off x="740375" y="37275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14" hasCustomPrompt="1"/>
          </p:nvPr>
        </p:nvSpPr>
        <p:spPr>
          <a:xfrm>
            <a:off x="740375" y="3355200"/>
            <a:ext cx="402300" cy="34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3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5"/>
          </p:nvPr>
        </p:nvSpPr>
        <p:spPr>
          <a:xfrm>
            <a:off x="3352800" y="37275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6"/>
          </p:nvPr>
        </p:nvSpPr>
        <p:spPr>
          <a:xfrm>
            <a:off x="3352800" y="3998700"/>
            <a:ext cx="244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17" hasCustomPrompt="1"/>
          </p:nvPr>
        </p:nvSpPr>
        <p:spPr>
          <a:xfrm>
            <a:off x="3352800" y="3355200"/>
            <a:ext cx="402300" cy="34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3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8"/>
          </p:nvPr>
        </p:nvSpPr>
        <p:spPr>
          <a:xfrm>
            <a:off x="5961625" y="37275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9"/>
          </p:nvPr>
        </p:nvSpPr>
        <p:spPr>
          <a:xfrm>
            <a:off x="5961625" y="3998700"/>
            <a:ext cx="244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20" hasCustomPrompt="1"/>
          </p:nvPr>
        </p:nvSpPr>
        <p:spPr>
          <a:xfrm>
            <a:off x="5961625" y="3355200"/>
            <a:ext cx="402300" cy="34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3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1" hasCustomPrompt="1"/>
          </p:nvPr>
        </p:nvSpPr>
        <p:spPr>
          <a:xfrm>
            <a:off x="3352800" y="1332050"/>
            <a:ext cx="402300" cy="34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3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2"/>
          </p:nvPr>
        </p:nvSpPr>
        <p:spPr>
          <a:xfrm>
            <a:off x="714125" y="538575"/>
            <a:ext cx="3858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02">
  <p:cSld name="ONE_COLUMN_TEXT_1_1_2">
    <p:bg>
      <p:bgPr>
        <a:solidFill>
          <a:schemeClr val="l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3686700" y="0"/>
            <a:ext cx="1770600" cy="18096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925025" y="3538575"/>
            <a:ext cx="2847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2"/>
          </p:nvPr>
        </p:nvSpPr>
        <p:spPr>
          <a:xfrm>
            <a:off x="1371975" y="3538575"/>
            <a:ext cx="2847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3521850" y="538575"/>
            <a:ext cx="2100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3"/>
          </p:nvPr>
        </p:nvSpPr>
        <p:spPr>
          <a:xfrm>
            <a:off x="1745325" y="3261750"/>
            <a:ext cx="21003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4"/>
          </p:nvPr>
        </p:nvSpPr>
        <p:spPr>
          <a:xfrm>
            <a:off x="5298375" y="3261750"/>
            <a:ext cx="21003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7738050" y="-371025"/>
            <a:ext cx="2720400" cy="2728500"/>
          </a:xfrm>
          <a:prstGeom prst="ellipse">
            <a:avLst/>
          </a:prstGeom>
          <a:solidFill>
            <a:srgbClr val="B6CFE6">
              <a:alpha val="35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3992250" y="3957600"/>
            <a:ext cx="1159500" cy="1185900"/>
          </a:xfrm>
          <a:prstGeom prst="ellipse">
            <a:avLst/>
          </a:prstGeom>
          <a:solidFill>
            <a:srgbClr val="C1CFE0">
              <a:alpha val="40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02">
  <p:cSld name="SECTION_HEADER_1_1_1">
    <p:bg>
      <p:bgPr>
        <a:solidFill>
          <a:schemeClr val="accent3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713100" y="2405100"/>
            <a:ext cx="28875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714125" y="1566900"/>
            <a:ext cx="3105600" cy="8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0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/>
          <p:nvPr/>
        </p:nvSpPr>
        <p:spPr>
          <a:xfrm flipH="1">
            <a:off x="0" y="0"/>
            <a:ext cx="1227900" cy="1255800"/>
          </a:xfrm>
          <a:prstGeom prst="ellipse">
            <a:avLst/>
          </a:prstGeom>
          <a:solidFill>
            <a:srgbClr val="7DB0EB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 flipH="1">
            <a:off x="5881425" y="3876600"/>
            <a:ext cx="1239000" cy="1266900"/>
          </a:xfrm>
          <a:prstGeom prst="ellipse">
            <a:avLst/>
          </a:prstGeom>
          <a:solidFill>
            <a:srgbClr val="AABBD0">
              <a:alpha val="58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 flipH="1">
            <a:off x="5630775" y="0"/>
            <a:ext cx="1740300" cy="1779300"/>
          </a:xfrm>
          <a:prstGeom prst="ellipse">
            <a:avLst/>
          </a:prstGeom>
          <a:solidFill>
            <a:srgbClr val="6580A9">
              <a:alpha val="61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2294E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 panose="020F0502020204030203"/>
              <a:buNone/>
              <a:defRPr sz="28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ctrTitle"/>
          </p:nvPr>
        </p:nvSpPr>
        <p:spPr>
          <a:xfrm>
            <a:off x="713100" y="1594125"/>
            <a:ext cx="3621900" cy="23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Diabetes Detection System Using Iridology</a:t>
            </a:r>
            <a:endParaRPr dirty="0"/>
          </a:p>
        </p:txBody>
      </p:sp>
      <p:sp>
        <p:nvSpPr>
          <p:cNvPr id="306" name="Google Shape;306;p51"/>
          <p:cNvSpPr txBox="1">
            <a:spLocks noGrp="1"/>
          </p:cNvSpPr>
          <p:nvPr>
            <p:ph type="subTitle" idx="1"/>
          </p:nvPr>
        </p:nvSpPr>
        <p:spPr>
          <a:xfrm>
            <a:off x="3062832" y="3943275"/>
            <a:ext cx="2535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b="1" dirty="0">
                <a:latin typeface="Lato" panose="020F0502020204030203" pitchFamily="34" charset="0"/>
                <a:cs typeface="Times New Roman" panose="02020603050405020304" pitchFamily="18" charset="0"/>
              </a:rPr>
              <a:t>Under Supervision </a:t>
            </a:r>
          </a:p>
          <a:p>
            <a:pPr algn="ctr"/>
            <a:r>
              <a:rPr lang="en-US" sz="1800" b="1" dirty="0">
                <a:latin typeface="Lato" panose="020F0502020204030203" pitchFamily="34" charset="0"/>
                <a:cs typeface="Times New Roman" panose="02020603050405020304" pitchFamily="18" charset="0"/>
              </a:rPr>
              <a:t>  DR: Hamada </a:t>
            </a:r>
            <a:r>
              <a:rPr lang="en-US" sz="1800" b="1" dirty="0" err="1">
                <a:latin typeface="Lato" panose="020F0502020204030203" pitchFamily="34" charset="0"/>
                <a:cs typeface="Times New Roman" panose="02020603050405020304" pitchFamily="18" charset="0"/>
              </a:rPr>
              <a:t>Nayel</a:t>
            </a:r>
            <a:r>
              <a:rPr lang="en-US" sz="1800" dirty="0">
                <a:latin typeface="Lato" panose="020F0502020204030203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" name="Google Shape;307;p51"/>
          <p:cNvPicPr preferRelativeResize="0"/>
          <p:nvPr/>
        </p:nvPicPr>
        <p:blipFill rotWithShape="1">
          <a:blip r:embed="rId3"/>
          <a:srcRect l="6994" r="35908"/>
          <a:stretch>
            <a:fillRect/>
          </a:stretch>
        </p:blipFill>
        <p:spPr>
          <a:xfrm>
            <a:off x="5141718" y="630675"/>
            <a:ext cx="3672000" cy="361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7738050" y="-371025"/>
            <a:ext cx="2720400" cy="2728500"/>
          </a:xfrm>
          <a:prstGeom prst="ellipse">
            <a:avLst/>
          </a:prstGeom>
          <a:solidFill>
            <a:srgbClr val="B6CFE6">
              <a:alpha val="35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1"/>
          <p:cNvSpPr/>
          <p:nvPr/>
        </p:nvSpPr>
        <p:spPr>
          <a:xfrm>
            <a:off x="4638675" y="392325"/>
            <a:ext cx="1175100" cy="12018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51"/>
          <p:cNvSpPr/>
          <p:nvPr/>
        </p:nvSpPr>
        <p:spPr>
          <a:xfrm>
            <a:off x="6404550" y="3686925"/>
            <a:ext cx="897600" cy="918000"/>
          </a:xfrm>
          <a:prstGeom prst="ellipse">
            <a:avLst/>
          </a:prstGeom>
          <a:solidFill>
            <a:srgbClr val="7DB0EB">
              <a:alpha val="653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0519" y="0"/>
            <a:ext cx="4043482" cy="25140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8" y="2805181"/>
            <a:ext cx="3636553" cy="233831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-457200" y="262810"/>
            <a:ext cx="9372600" cy="344646"/>
          </a:xfrm>
          <a:prstGeom prst="rect">
            <a:avLst/>
          </a:prstGeom>
        </p:spPr>
        <p:txBody>
          <a:bodyPr spcFirstLastPara="1" vert="horz" wrap="square" lIns="0" tIns="6033" rIns="0" bIns="0" rtlCol="0" anchor="t" anchorCtr="0">
            <a:spAutoFit/>
          </a:bodyPr>
          <a:lstStyle/>
          <a:p>
            <a:pPr marL="6350" algn="ctr">
              <a:spcBef>
                <a:spcPts val="50"/>
              </a:spcBef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Eye Images from Dataset 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2" descr="Description: A close-up of a human eye&#10;&#10;Description automatically generated with medium confide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" y="1169227"/>
            <a:ext cx="1554163" cy="1736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6" descr="Description: A close up of a sphere&#10;&#10;Description automatically generated with low confid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344" y="1083018"/>
            <a:ext cx="1654175" cy="1797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9" descr="Description: A close up of a ball&#10;&#10;Description automatically generated with low confide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36" y="1044400"/>
            <a:ext cx="1387475" cy="1694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3" descr="Description: A picture containing astronomical object, sphere, planet, astronomy&#10;&#10;Description automatically generat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642" y="3249183"/>
            <a:ext cx="1828022" cy="1790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4" descr="Description: A close-up of a human eye&#10;&#10;Description automatically generated with medium confiden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" y="3350675"/>
            <a:ext cx="1664167" cy="1688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2415" y="797009"/>
            <a:ext cx="1593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No diabetes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17592" y="749693"/>
            <a:ext cx="1224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2- Mild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65435" y="672064"/>
            <a:ext cx="1224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3- Moderate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4812" y="2970350"/>
            <a:ext cx="1224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4- Severe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58642" y="2880704"/>
            <a:ext cx="1987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5- Proliferative DR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After collecting Dataset We have numbered the patients as 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typeing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the image’s number then left or right based on the image, like 111_left.</a:t>
            </a:r>
          </a:p>
          <a:p>
            <a:pPr marL="165100" indent="0">
              <a:buNone/>
            </a:pPr>
            <a:endParaRPr lang="en-US" sz="2000" b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621" y="504199"/>
            <a:ext cx="5786700" cy="365700"/>
          </a:xfrm>
        </p:spPr>
        <p:txBody>
          <a:bodyPr/>
          <a:lstStyle/>
          <a:p>
            <a:r>
              <a:rPr lang="en-US" sz="2200" dirty="0">
                <a:solidFill>
                  <a:srgbClr val="1229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Naming Dataset</a:t>
            </a:r>
          </a:p>
        </p:txBody>
      </p:sp>
    </p:spTree>
    <p:extLst>
      <p:ext uri="{BB962C8B-B14F-4D97-AF65-F5344CB8AC3E}">
        <p14:creationId xmlns:p14="http://schemas.microsoft.com/office/powerpoint/2010/main" val="71775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442188"/>
            <a:ext cx="595909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Analysis and Design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8164" y="1113371"/>
            <a:ext cx="8229600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1-Use Case Diagram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41" y="948775"/>
            <a:ext cx="4290118" cy="419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595909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Analysis and Design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8164" y="586826"/>
            <a:ext cx="8229600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2-Dfd level 0</a:t>
            </a:r>
          </a:p>
        </p:txBody>
      </p:sp>
      <p:pic>
        <p:nvPicPr>
          <p:cNvPr id="3" name="Picture 2" descr="Diagr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" y="1113371"/>
            <a:ext cx="8566588" cy="4030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595909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Analysis and Design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8164" y="586826"/>
            <a:ext cx="8229600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3-Class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81" y="721895"/>
            <a:ext cx="5071334" cy="42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1771648" y="1808072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442188"/>
            <a:ext cx="595909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Methodologies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2" name="object 2"/>
          <p:cNvSpPr/>
          <p:nvPr/>
        </p:nvSpPr>
        <p:spPr>
          <a:xfrm flipH="1">
            <a:off x="14352613" y="6201248"/>
            <a:ext cx="1612335" cy="1859824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8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70" y="3983552"/>
                </a:moveTo>
                <a:lnTo>
                  <a:pt x="2385089" y="3983552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70" y="3983552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39" y="3983552"/>
                </a:moveTo>
                <a:lnTo>
                  <a:pt x="4769414" y="3983552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3"/>
                </a:lnTo>
                <a:lnTo>
                  <a:pt x="4456170" y="3818743"/>
                </a:lnTo>
                <a:lnTo>
                  <a:pt x="4840939" y="3983552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Logo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61" y="1113929"/>
            <a:ext cx="2010926" cy="1388286"/>
          </a:xfrm>
          <a:prstGeom prst="rect">
            <a:avLst/>
          </a:prstGeom>
        </p:spPr>
      </p:pic>
      <p:pic>
        <p:nvPicPr>
          <p:cNvPr id="12" name="Picture 11" descr="Chart, funnel chart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8" y="1210699"/>
            <a:ext cx="1747524" cy="13610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Logo, company name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58" y="1113929"/>
            <a:ext cx="1983899" cy="13882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Logo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5" y="3326478"/>
            <a:ext cx="1921892" cy="15745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 descr="Icon&#10;&#10;Description automatically generate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19" y="1053344"/>
            <a:ext cx="1747524" cy="15094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Map&#10;&#10;Description automatically generated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50" y="3237736"/>
            <a:ext cx="1895673" cy="15836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B079A5-B2CF-286C-D2FA-94241CD4B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836" y="3117643"/>
            <a:ext cx="2186411" cy="15836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5959098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ome page</a:t>
            </a:r>
            <a:endParaRPr sz="20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1B072D-7FE2-463C-C1A5-997E6C04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4575"/>
            <a:ext cx="9144000" cy="410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5959098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ome page</a:t>
            </a:r>
            <a:endParaRPr sz="20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7DC29-1AB2-4C8E-5B14-E720C88E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4575"/>
            <a:ext cx="9144000" cy="41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6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5959098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About us page</a:t>
            </a:r>
            <a:endParaRPr sz="20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2BC5DE-611C-71F4-9097-80D0B389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4575"/>
            <a:ext cx="9144000" cy="47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5959098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About us page</a:t>
            </a:r>
            <a:endParaRPr sz="20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466AE-4A3E-04B3-0C53-3EA4FD9CC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4575"/>
            <a:ext cx="9144000" cy="42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4"/>
          <p:cNvSpPr txBox="1">
            <a:spLocks noGrp="1"/>
          </p:cNvSpPr>
          <p:nvPr>
            <p:ph type="title"/>
          </p:nvPr>
        </p:nvSpPr>
        <p:spPr>
          <a:xfrm>
            <a:off x="3521850" y="538575"/>
            <a:ext cx="210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8" t="7620" r="3628" b="21003"/>
          <a:stretch/>
        </p:blipFill>
        <p:spPr>
          <a:xfrm>
            <a:off x="347957" y="724486"/>
            <a:ext cx="1621520" cy="18850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05630" y="2830807"/>
            <a:ext cx="2157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Marwa</a:t>
            </a:r>
            <a:r>
              <a:rPr lang="en-US" b="1" dirty="0"/>
              <a:t> Ashraf Ahmed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4" t="2146" r="9679" b="36481"/>
          <a:stretch/>
        </p:blipFill>
        <p:spPr>
          <a:xfrm>
            <a:off x="2254130" y="724486"/>
            <a:ext cx="1656688" cy="19765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2254129" y="2828462"/>
            <a:ext cx="2235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Tasnim Ahmed Fathy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2" r="12531" b="5094"/>
          <a:stretch/>
        </p:blipFill>
        <p:spPr>
          <a:xfrm>
            <a:off x="5226147" y="667358"/>
            <a:ext cx="1702191" cy="20336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7364437" y="2817595"/>
            <a:ext cx="209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Aya</a:t>
            </a:r>
            <a:r>
              <a:rPr lang="en-US" b="1" dirty="0"/>
              <a:t> </a:t>
            </a:r>
            <a:r>
              <a:rPr lang="en-US" b="1" dirty="0" err="1"/>
              <a:t>Goda</a:t>
            </a:r>
            <a:r>
              <a:rPr lang="en-US" b="1" dirty="0"/>
              <a:t> </a:t>
            </a:r>
            <a:r>
              <a:rPr lang="en-US" b="1" dirty="0" err="1"/>
              <a:t>Elsayed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5880" r="9830" b="55008"/>
          <a:stretch/>
        </p:blipFill>
        <p:spPr>
          <a:xfrm>
            <a:off x="7223759" y="667358"/>
            <a:ext cx="1751429" cy="20828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4987950" y="2830807"/>
            <a:ext cx="2235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Mariam Ahmed </a:t>
            </a:r>
            <a:r>
              <a:rPr lang="en-US" b="1" dirty="0" err="1"/>
              <a:t>Imamm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493477" y="4835723"/>
            <a:ext cx="221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Momen</a:t>
            </a:r>
            <a:r>
              <a:rPr lang="en-US" b="1" dirty="0"/>
              <a:t> </a:t>
            </a:r>
            <a:r>
              <a:rPr lang="en-US" b="1" dirty="0" err="1"/>
              <a:t>Alaa</a:t>
            </a:r>
            <a:r>
              <a:rPr lang="en-US" b="1" dirty="0"/>
              <a:t> </a:t>
            </a:r>
            <a:r>
              <a:rPr lang="en-US" b="1" dirty="0" err="1"/>
              <a:t>Elroweny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r="9914"/>
          <a:stretch/>
        </p:blipFill>
        <p:spPr>
          <a:xfrm>
            <a:off x="3767319" y="2971483"/>
            <a:ext cx="1702192" cy="18847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lang="en-US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7563172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Admin Register                                                           Admin login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92" y="945516"/>
            <a:ext cx="4293030" cy="4263190"/>
          </a:xfrm>
          <a:prstGeom prst="rect">
            <a:avLst/>
          </a:prstGeom>
        </p:spPr>
      </p:pic>
      <p:pic>
        <p:nvPicPr>
          <p:cNvPr id="5" name="Picture 4" descr="A picture containing text, screenshot, multimedia, electronics&#10;&#10;Description automatically generated">
            <a:extLst>
              <a:ext uri="{FF2B5EF4-FFF2-40B4-BE49-F238E27FC236}">
                <a16:creationId xmlns:a16="http://schemas.microsoft.com/office/drawing/2014/main" id="{13B76116-BEE9-00DF-D902-88E41C0D8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195" y="945516"/>
            <a:ext cx="4052806" cy="42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7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7563172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Admin dashboard </a:t>
            </a:r>
            <a:endParaRPr sz="20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" y="1072529"/>
            <a:ext cx="8221980" cy="3847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7563172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Add Doctor Page</a:t>
            </a:r>
            <a:endParaRPr sz="20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" y="1034574"/>
            <a:ext cx="9144000" cy="4194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7563172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Doctor login</a:t>
            </a:r>
            <a:endParaRPr sz="20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516"/>
            <a:ext cx="9144000" cy="4301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7563172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All Patients Page</a:t>
            </a:r>
            <a:endParaRPr sz="20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502"/>
            <a:ext cx="9144000" cy="4301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7563172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Add Patient Page</a:t>
            </a:r>
            <a:endParaRPr sz="20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516"/>
            <a:ext cx="9144000" cy="428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7563172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Upload the eye image Page</a:t>
            </a:r>
            <a:endParaRPr sz="20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" y="1034575"/>
            <a:ext cx="9144000" cy="4144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163892"/>
            <a:ext cx="7563172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System Design       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The report generated by the system</a:t>
            </a:r>
            <a:endParaRPr sz="20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1" b="38112"/>
          <a:stretch/>
        </p:blipFill>
        <p:spPr>
          <a:xfrm>
            <a:off x="969403" y="1299410"/>
            <a:ext cx="7163944" cy="3052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4125" y="538574"/>
            <a:ext cx="5786700" cy="802087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Database Tables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doctor table</a:t>
            </a:r>
            <a:br>
              <a:rPr lang="en-US" sz="3000" dirty="0">
                <a:solidFill>
                  <a:schemeClr val="bg1"/>
                </a:solidFill>
              </a:rPr>
            </a:b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 t="3586" r="22932" b="8151"/>
          <a:stretch/>
        </p:blipFill>
        <p:spPr>
          <a:xfrm>
            <a:off x="728769" y="1450665"/>
            <a:ext cx="7982093" cy="35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19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Database Tables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register table</a:t>
            </a:r>
            <a:br>
              <a:rPr lang="en-US" sz="3000" dirty="0">
                <a:solidFill>
                  <a:schemeClr val="bg1"/>
                </a:solidFill>
              </a:rPr>
            </a:b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" t="4121" r="23609" b="8952"/>
          <a:stretch/>
        </p:blipFill>
        <p:spPr>
          <a:xfrm>
            <a:off x="866271" y="1444650"/>
            <a:ext cx="7012694" cy="36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1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>
            <a:spLocks noGrp="1"/>
          </p:cNvSpPr>
          <p:nvPr>
            <p:ph type="title" idx="22"/>
          </p:nvPr>
        </p:nvSpPr>
        <p:spPr>
          <a:xfrm>
            <a:off x="714125" y="538575"/>
            <a:ext cx="3858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325" name="Google Shape;325;p53"/>
          <p:cNvSpPr txBox="1">
            <a:spLocks noGrp="1"/>
          </p:cNvSpPr>
          <p:nvPr>
            <p:ph type="subTitle" idx="3"/>
          </p:nvPr>
        </p:nvSpPr>
        <p:spPr>
          <a:xfrm>
            <a:off x="3006674" y="1828825"/>
            <a:ext cx="199153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Problem Definition.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p53"/>
          <p:cNvSpPr txBox="1">
            <a:spLocks noGrp="1"/>
          </p:cNvSpPr>
          <p:nvPr>
            <p:ph type="subTitle" idx="6"/>
          </p:nvPr>
        </p:nvSpPr>
        <p:spPr>
          <a:xfrm>
            <a:off x="5868636" y="1481425"/>
            <a:ext cx="2368714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3825"/>
              </a:spcBef>
            </a:pPr>
            <a:r>
              <a:rPr lang="en-US" dirty="0"/>
              <a:t>Proposed Solution.</a:t>
            </a:r>
          </a:p>
        </p:txBody>
      </p:sp>
      <p:sp>
        <p:nvSpPr>
          <p:cNvPr id="329" name="Google Shape;329;p53"/>
          <p:cNvSpPr txBox="1">
            <a:spLocks noGrp="1"/>
          </p:cNvSpPr>
          <p:nvPr>
            <p:ph type="title" idx="8"/>
          </p:nvPr>
        </p:nvSpPr>
        <p:spPr>
          <a:xfrm>
            <a:off x="5961625" y="1332050"/>
            <a:ext cx="402300" cy="34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331" name="Google Shape;331;p53"/>
          <p:cNvSpPr txBox="1">
            <a:spLocks noGrp="1"/>
          </p:cNvSpPr>
          <p:nvPr>
            <p:ph type="subTitle" idx="13"/>
          </p:nvPr>
        </p:nvSpPr>
        <p:spPr>
          <a:xfrm>
            <a:off x="740375" y="275337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Motivation.</a:t>
            </a:r>
          </a:p>
        </p:txBody>
      </p:sp>
      <p:sp>
        <p:nvSpPr>
          <p:cNvPr id="332" name="Google Shape;332;p53"/>
          <p:cNvSpPr txBox="1">
            <a:spLocks noGrp="1"/>
          </p:cNvSpPr>
          <p:nvPr>
            <p:ph type="title" idx="14"/>
          </p:nvPr>
        </p:nvSpPr>
        <p:spPr>
          <a:xfrm>
            <a:off x="740375" y="2381075"/>
            <a:ext cx="402300" cy="34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sp>
        <p:nvSpPr>
          <p:cNvPr id="333" name="Google Shape;333;p53"/>
          <p:cNvSpPr txBox="1">
            <a:spLocks noGrp="1"/>
          </p:cNvSpPr>
          <p:nvPr>
            <p:ph type="subTitle" idx="15"/>
          </p:nvPr>
        </p:nvSpPr>
        <p:spPr>
          <a:xfrm>
            <a:off x="3006674" y="2753375"/>
            <a:ext cx="2202226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Objectives.</a:t>
            </a:r>
          </a:p>
        </p:txBody>
      </p:sp>
      <p:sp>
        <p:nvSpPr>
          <p:cNvPr id="335" name="Google Shape;335;p53"/>
          <p:cNvSpPr txBox="1">
            <a:spLocks noGrp="1"/>
          </p:cNvSpPr>
          <p:nvPr>
            <p:ph type="title" idx="17"/>
          </p:nvPr>
        </p:nvSpPr>
        <p:spPr>
          <a:xfrm>
            <a:off x="3352800" y="2381075"/>
            <a:ext cx="402300" cy="34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</a:p>
        </p:txBody>
      </p:sp>
      <p:sp>
        <p:nvSpPr>
          <p:cNvPr id="336" name="Google Shape;336;p53"/>
          <p:cNvSpPr txBox="1">
            <a:spLocks noGrp="1"/>
          </p:cNvSpPr>
          <p:nvPr>
            <p:ph type="subTitle" idx="18"/>
          </p:nvPr>
        </p:nvSpPr>
        <p:spPr>
          <a:xfrm>
            <a:off x="5713828" y="2760408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Dataset.</a:t>
            </a:r>
          </a:p>
        </p:txBody>
      </p:sp>
      <p:sp>
        <p:nvSpPr>
          <p:cNvPr id="338" name="Google Shape;338;p53"/>
          <p:cNvSpPr txBox="1">
            <a:spLocks noGrp="1"/>
          </p:cNvSpPr>
          <p:nvPr>
            <p:ph type="title" idx="20"/>
          </p:nvPr>
        </p:nvSpPr>
        <p:spPr>
          <a:xfrm>
            <a:off x="5961625" y="2381075"/>
            <a:ext cx="402300" cy="34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</a:p>
        </p:txBody>
      </p:sp>
      <p:sp>
        <p:nvSpPr>
          <p:cNvPr id="339" name="Google Shape;339;p53"/>
          <p:cNvSpPr txBox="1">
            <a:spLocks noGrp="1"/>
          </p:cNvSpPr>
          <p:nvPr>
            <p:ph type="title" idx="21"/>
          </p:nvPr>
        </p:nvSpPr>
        <p:spPr>
          <a:xfrm>
            <a:off x="3352800" y="1332050"/>
            <a:ext cx="402300" cy="34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</a:p>
        </p:txBody>
      </p:sp>
      <p:sp>
        <p:nvSpPr>
          <p:cNvPr id="340" name="Google Shape;340;p53"/>
          <p:cNvSpPr txBox="1">
            <a:spLocks noGrp="1"/>
          </p:cNvSpPr>
          <p:nvPr>
            <p:ph type="title"/>
          </p:nvPr>
        </p:nvSpPr>
        <p:spPr>
          <a:xfrm>
            <a:off x="731525" y="1332050"/>
            <a:ext cx="402300" cy="34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01</a:t>
            </a:r>
          </a:p>
        </p:txBody>
      </p:sp>
      <p:sp>
        <p:nvSpPr>
          <p:cNvPr id="341" name="Google Shape;341;p53"/>
          <p:cNvSpPr txBox="1">
            <a:spLocks noGrp="1"/>
          </p:cNvSpPr>
          <p:nvPr>
            <p:ph type="title" idx="5"/>
          </p:nvPr>
        </p:nvSpPr>
        <p:spPr>
          <a:xfrm>
            <a:off x="740375" y="1332050"/>
            <a:ext cx="413100" cy="34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125" y="1828825"/>
            <a:ext cx="1856100" cy="347400"/>
          </a:xfrm>
        </p:spPr>
        <p:txBody>
          <a:bodyPr/>
          <a:lstStyle/>
          <a:p>
            <a:r>
              <a:rPr lang="en-US" dirty="0"/>
              <a:t>Introduction.</a:t>
            </a:r>
          </a:p>
          <a:p>
            <a:endParaRPr lang="en-US" dirty="0"/>
          </a:p>
        </p:txBody>
      </p:sp>
      <p:sp>
        <p:nvSpPr>
          <p:cNvPr id="16" name="Google Shape;331;p53"/>
          <p:cNvSpPr txBox="1"/>
          <p:nvPr/>
        </p:nvSpPr>
        <p:spPr>
          <a:xfrm>
            <a:off x="714125" y="38516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None/>
              <a:defRPr sz="1600" b="1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None/>
              <a:defRPr sz="1600" b="1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None/>
              <a:defRPr sz="1600" b="1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None/>
              <a:defRPr sz="1600" b="1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None/>
              <a:defRPr sz="1600" b="1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None/>
              <a:defRPr sz="1600" b="1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None/>
              <a:defRPr sz="1600" b="1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None/>
              <a:defRPr sz="1600" b="1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None/>
              <a:defRPr sz="1600" b="1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r>
              <a:rPr lang="en-US" dirty="0"/>
              <a:t>Analysis.</a:t>
            </a:r>
          </a:p>
        </p:txBody>
      </p:sp>
      <p:sp>
        <p:nvSpPr>
          <p:cNvPr id="18" name="Google Shape;332;p53"/>
          <p:cNvSpPr txBox="1"/>
          <p:nvPr/>
        </p:nvSpPr>
        <p:spPr>
          <a:xfrm>
            <a:off x="714125" y="3473831"/>
            <a:ext cx="402300" cy="34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 panose="020F0502020204030203"/>
              <a:buNone/>
              <a:defRPr sz="2300" b="1" i="0" u="none" strike="noStrike" cap="none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 dirty="0"/>
              <a:t>07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06674" y="3851625"/>
            <a:ext cx="52306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buClr>
                <a:schemeClr val="dk1"/>
              </a:buClr>
              <a:buSzPts val="1400"/>
            </a:pPr>
            <a:r>
              <a:rPr lang="en-US" sz="1600" b="1" dirty="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Methodologies.</a:t>
            </a:r>
          </a:p>
        </p:txBody>
      </p:sp>
      <p:sp>
        <p:nvSpPr>
          <p:cNvPr id="21" name="Google Shape;332;p53"/>
          <p:cNvSpPr txBox="1"/>
          <p:nvPr/>
        </p:nvSpPr>
        <p:spPr>
          <a:xfrm>
            <a:off x="3352800" y="3401812"/>
            <a:ext cx="402300" cy="34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 panose="020F0502020204030203"/>
              <a:buNone/>
              <a:defRPr sz="2300" b="1" i="0" u="none" strike="noStrike" cap="none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 dirty="0"/>
              <a:t>08</a:t>
            </a:r>
          </a:p>
        </p:txBody>
      </p:sp>
      <p:sp>
        <p:nvSpPr>
          <p:cNvPr id="22" name="Google Shape;332;p53"/>
          <p:cNvSpPr txBox="1"/>
          <p:nvPr/>
        </p:nvSpPr>
        <p:spPr>
          <a:xfrm>
            <a:off x="5713828" y="3473831"/>
            <a:ext cx="402300" cy="34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 panose="020F0502020204030203"/>
              <a:buNone/>
              <a:defRPr sz="2300" b="1" i="0" u="none" strike="noStrike" cap="none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 dirty="0"/>
              <a:t>09</a:t>
            </a:r>
          </a:p>
        </p:txBody>
      </p:sp>
      <p:sp>
        <p:nvSpPr>
          <p:cNvPr id="23" name="Google Shape;336;p53"/>
          <p:cNvSpPr txBox="1">
            <a:spLocks noGrp="1"/>
          </p:cNvSpPr>
          <p:nvPr>
            <p:ph type="subTitle" idx="18"/>
          </p:nvPr>
        </p:nvSpPr>
        <p:spPr>
          <a:xfrm>
            <a:off x="5410640" y="3842779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System Design.</a:t>
            </a:r>
          </a:p>
        </p:txBody>
      </p:sp>
      <p:sp>
        <p:nvSpPr>
          <p:cNvPr id="24" name="Google Shape;332;p53"/>
          <p:cNvSpPr txBox="1"/>
          <p:nvPr/>
        </p:nvSpPr>
        <p:spPr>
          <a:xfrm>
            <a:off x="714125" y="4398866"/>
            <a:ext cx="402300" cy="34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 panose="020F0502020204030203"/>
              <a:buNone/>
              <a:defRPr sz="2300" b="1" i="0" u="none" strike="noStrike" cap="none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 dirty="0"/>
              <a:t>10</a:t>
            </a:r>
          </a:p>
        </p:txBody>
      </p:sp>
      <p:sp>
        <p:nvSpPr>
          <p:cNvPr id="25" name="Google Shape;336;p53"/>
          <p:cNvSpPr txBox="1">
            <a:spLocks noGrp="1"/>
          </p:cNvSpPr>
          <p:nvPr>
            <p:ph type="subTitle" idx="18"/>
          </p:nvPr>
        </p:nvSpPr>
        <p:spPr>
          <a:xfrm>
            <a:off x="561975" y="4746266"/>
            <a:ext cx="200825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Database Tables.</a:t>
            </a:r>
          </a:p>
        </p:txBody>
      </p:sp>
      <p:sp>
        <p:nvSpPr>
          <p:cNvPr id="26" name="Google Shape;332;p53"/>
          <p:cNvSpPr txBox="1"/>
          <p:nvPr/>
        </p:nvSpPr>
        <p:spPr>
          <a:xfrm>
            <a:off x="3208796" y="4459826"/>
            <a:ext cx="402300" cy="34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 panose="020F0502020204030203"/>
              <a:buNone/>
              <a:defRPr sz="2300" b="1" i="0" u="none" strike="noStrike" cap="none">
                <a:solidFill>
                  <a:schemeClr val="dk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 dirty="0"/>
              <a:t>11</a:t>
            </a:r>
          </a:p>
        </p:txBody>
      </p:sp>
      <p:sp>
        <p:nvSpPr>
          <p:cNvPr id="27" name="Google Shape;336;p53"/>
          <p:cNvSpPr txBox="1">
            <a:spLocks noGrp="1"/>
          </p:cNvSpPr>
          <p:nvPr>
            <p:ph type="subTitle" idx="18"/>
          </p:nvPr>
        </p:nvSpPr>
        <p:spPr>
          <a:xfrm>
            <a:off x="3006674" y="4807226"/>
            <a:ext cx="2008250" cy="278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Models.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Database Tables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table</a:t>
            </a:r>
            <a:br>
              <a:rPr lang="en-US" sz="3000" dirty="0">
                <a:solidFill>
                  <a:schemeClr val="bg1"/>
                </a:solidFill>
              </a:rPr>
            </a:b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4522" r="23609" b="8685"/>
          <a:stretch/>
        </p:blipFill>
        <p:spPr>
          <a:xfrm>
            <a:off x="921274" y="1416290"/>
            <a:ext cx="6978317" cy="366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34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Database Tables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1" t="2383" r="12256" b="9488"/>
          <a:stretch/>
        </p:blipFill>
        <p:spPr>
          <a:xfrm>
            <a:off x="983150" y="1326912"/>
            <a:ext cx="6895813" cy="376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20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Database Tables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1" y="1643170"/>
            <a:ext cx="6505990" cy="19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41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442188"/>
            <a:ext cx="595909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Block Diagram of Proposed Work</a:t>
            </a:r>
            <a:endParaRPr sz="3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3401" b="35153"/>
          <a:stretch>
            <a:fillRect/>
          </a:stretch>
        </p:blipFill>
        <p:spPr>
          <a:xfrm>
            <a:off x="1340603" y="1034575"/>
            <a:ext cx="6571281" cy="4033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14375" y="1034415"/>
            <a:ext cx="7716520" cy="3874770"/>
          </a:xfrm>
        </p:spPr>
        <p:txBody>
          <a:bodyPr/>
          <a:lstStyle/>
          <a:p>
            <a:pPr marL="165100" indent="0">
              <a:buNone/>
            </a:pPr>
            <a:r>
              <a:rPr lang="en-US"/>
              <a:t>we have 4581 image splited as:</a:t>
            </a:r>
          </a:p>
          <a:p>
            <a:pPr marL="165100" indent="0">
              <a:buNone/>
            </a:pPr>
            <a:endParaRPr lang="en-US"/>
          </a:p>
          <a:p>
            <a:pPr marL="165100" indent="0">
              <a:buNone/>
            </a:pPr>
            <a:r>
              <a:rPr lang="en-US"/>
              <a:t>training set with 3436 images, a validation set with 687 images, and a testing set.</a:t>
            </a:r>
          </a:p>
          <a:p>
            <a:pPr marL="165100" indent="0">
              <a:buNone/>
            </a:pPr>
            <a:endParaRPr lang="en-US"/>
          </a:p>
          <a:p>
            <a:pPr marL="165100" indent="0">
              <a:buNone/>
            </a:pPr>
            <a:endParaRPr lang="en-US"/>
          </a:p>
          <a:p>
            <a:pPr marL="165100" indent="0">
              <a:buNone/>
            </a:pPr>
            <a:endParaRPr lang="en-US"/>
          </a:p>
          <a:p>
            <a:pPr marL="165100" indent="0">
              <a:buNone/>
            </a:pPr>
            <a:endParaRPr lang="en-US"/>
          </a:p>
          <a:p>
            <a:pPr marL="165100" indent="0">
              <a:buNone/>
            </a:pPr>
            <a:endParaRPr lang="en-US"/>
          </a:p>
          <a:p>
            <a:pPr marL="165100" indent="0">
              <a:buNone/>
            </a:pPr>
            <a:endParaRPr lang="en-US"/>
          </a:p>
          <a:p>
            <a:pPr marL="165100" indent="0">
              <a:buNone/>
            </a:pPr>
            <a:endParaRPr lang="en-US"/>
          </a:p>
          <a:p>
            <a:pPr marL="165100" indent="0">
              <a:buNone/>
            </a:pPr>
            <a:endParaRPr lang="en-US"/>
          </a:p>
          <a:p>
            <a:pPr marL="165100" indent="0">
              <a:buNone/>
            </a:pPr>
            <a:endParaRPr lang="en-US"/>
          </a:p>
          <a:p>
            <a:pPr marL="165100" indent="0">
              <a:buNone/>
            </a:pPr>
            <a:endParaRPr lang="en-US"/>
          </a:p>
          <a:p>
            <a:pPr marL="16510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Spliting &amp; Reading Data set</a:t>
            </a:r>
          </a:p>
        </p:txBody>
      </p:sp>
      <p:graphicFrame>
        <p:nvGraphicFramePr>
          <p:cNvPr id="4" name="Table 3"/>
          <p:cNvGraphicFramePr/>
          <p:nvPr/>
        </p:nvGraphicFramePr>
        <p:xfrm>
          <a:off x="1384618" y="2370455"/>
          <a:ext cx="551497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7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  <a:endParaRPr lang="en-US" sz="160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US" sz="160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en-US" sz="160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US" sz="160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en-US" sz="160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</a:t>
                      </a:r>
                      <a:endParaRPr lang="en-US" sz="160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714375" y="4438650"/>
            <a:ext cx="4715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read images using Image Generator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Data Augmentation:</a:t>
            </a:r>
          </a:p>
          <a:p>
            <a:pPr marL="165100" indent="0">
              <a:lnSpc>
                <a:spcPct val="150000"/>
              </a:lnSpc>
              <a:buNone/>
            </a:pPr>
            <a:endParaRPr lang="en-US"/>
          </a:p>
          <a:p>
            <a:pPr marL="165100" indent="0">
              <a:lnSpc>
                <a:spcPct val="150000"/>
              </a:lnSpc>
              <a:buNone/>
            </a:pPr>
            <a:r>
              <a:rPr lang="en-US"/>
              <a:t>adjust_contrast</a:t>
            </a:r>
          </a:p>
          <a:p>
            <a:pPr marL="165100" indent="0">
              <a:lnSpc>
                <a:spcPct val="150000"/>
              </a:lnSpc>
              <a:buNone/>
            </a:pPr>
            <a:endParaRPr lang="en-US"/>
          </a:p>
          <a:p>
            <a:pPr marL="165100" indent="0">
              <a:lnSpc>
                <a:spcPct val="150000"/>
              </a:lnSpc>
              <a:buNone/>
            </a:pPr>
            <a:r>
              <a:rPr lang="en-US"/>
              <a:t>equalization</a:t>
            </a:r>
          </a:p>
          <a:p>
            <a:pPr marL="165100" indent="0">
              <a:lnSpc>
                <a:spcPct val="150000"/>
              </a:lnSpc>
              <a:buNone/>
            </a:pPr>
            <a:endParaRPr lang="en-US"/>
          </a:p>
          <a:p>
            <a:pPr marL="165100" indent="0">
              <a:lnSpc>
                <a:spcPct val="150000"/>
              </a:lnSpc>
              <a:buNone/>
            </a:pPr>
            <a:r>
              <a:rPr lang="en-US"/>
              <a:t>conversion</a:t>
            </a:r>
          </a:p>
          <a:p>
            <a:pPr marL="165100" indent="0">
              <a:lnSpc>
                <a:spcPct val="150000"/>
              </a:lnSpc>
              <a:buNone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transforming to 224 x 224x 3 dimensions . 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Data preprocessing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CNN model</a:t>
            </a:r>
          </a:p>
        </p:txBody>
      </p:sp>
      <p:pic>
        <p:nvPicPr>
          <p:cNvPr id="27" name="Picture 19" descr="A picture containing text, diagram, line, screensho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26" y="1379220"/>
            <a:ext cx="6113474" cy="25882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Xception model</a:t>
            </a:r>
          </a:p>
        </p:txBody>
      </p:sp>
      <p:pic>
        <p:nvPicPr>
          <p:cNvPr id="31" name="Picture 5" descr="A picture containing text, screenshot, line, plo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48" y="1212215"/>
            <a:ext cx="5887257" cy="28428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228215" y="816610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Inception model</a:t>
            </a:r>
          </a:p>
        </p:txBody>
      </p:sp>
      <p:pic>
        <p:nvPicPr>
          <p:cNvPr id="29" name="Picture 21" descr="A picture containing text, screenshot, line, dia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0" y="1354138"/>
            <a:ext cx="3403600" cy="2433955"/>
          </a:xfrm>
          <a:prstGeom prst="rect">
            <a:avLst/>
          </a:prstGeom>
        </p:spPr>
      </p:pic>
      <p:pic>
        <p:nvPicPr>
          <p:cNvPr id="85653648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54600" y="1266190"/>
            <a:ext cx="3202305" cy="2613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Mobilenet v2 model</a:t>
            </a:r>
          </a:p>
        </p:txBody>
      </p:sp>
      <p:pic>
        <p:nvPicPr>
          <p:cNvPr id="18" name="Picture 1" descr="A picture containing text, line, diagram, plot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5" y="1274128"/>
            <a:ext cx="3364230" cy="2828925"/>
          </a:xfrm>
          <a:prstGeom prst="rect">
            <a:avLst/>
          </a:prstGeom>
        </p:spPr>
      </p:pic>
      <p:pic>
        <p:nvPicPr>
          <p:cNvPr id="34" name="Picture 34" descr="2023-06-16 (1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0" y="1274445"/>
            <a:ext cx="3571875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442188"/>
            <a:ext cx="595909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Introduction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3275" y="916037"/>
            <a:ext cx="7716600" cy="465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Recently, many serious diseases that threaten human health and life have spread , an example of these diseases is diabetes.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 : disease whose initial symptoms are often undetectable so many cases of diabetes are not detected early.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Leading to an exacerbation of the disease and the emergence of serious complications.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of diabetes is one of the most essential health requirements at present.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Accuracy</a:t>
            </a:r>
          </a:p>
        </p:txBody>
      </p:sp>
      <p:graphicFrame>
        <p:nvGraphicFramePr>
          <p:cNvPr id="4" name="Table 3"/>
          <p:cNvGraphicFramePr/>
          <p:nvPr>
            <p:extLst>
              <p:ext uri="{D42A27DB-BD31-4B8C-83A1-F6EECF244321}">
                <p14:modId xmlns:p14="http://schemas.microsoft.com/office/powerpoint/2010/main" val="1098261434"/>
              </p:ext>
            </p:extLst>
          </p:nvPr>
        </p:nvGraphicFramePr>
        <p:xfrm>
          <a:off x="921274" y="1438275"/>
          <a:ext cx="6715236" cy="253873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3357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99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Model </a:t>
                      </a:r>
                      <a:endParaRPr lang="en-US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/>
                        <a:t>Accuracy </a:t>
                      </a:r>
                      <a:endParaRPr lang="en-US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/>
                        <a:t>Mobile net v2 model</a:t>
                      </a:r>
                      <a:endParaRPr lang="en-US" sz="16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/>
                        <a:t>78%</a:t>
                      </a:r>
                      <a:endParaRPr 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/>
                        <a:t>CNN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/>
                        <a:t>76.9%</a:t>
                      </a:r>
                      <a:endParaRPr lang="en-US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99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/>
                        <a:t>Xception</a:t>
                      </a:r>
                      <a:endParaRPr lang="en-US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/>
                        <a:t>76.5%</a:t>
                      </a: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Inception</a:t>
                      </a:r>
                      <a:endParaRPr lang="en-US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/>
                        <a:t>75.5%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We would like the system to work in the future in all hospitals to make diabetes detection easier. 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We seek to develop services provided by website. 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Will add new services for the system such as Connect the fundus camera to the system to insert fundus images that were taken directly into the system. </a:t>
            </a:r>
          </a:p>
          <a:p>
            <a:pPr>
              <a:buFont typeface="Wingdings" pitchFamily="2" charset="2"/>
              <a:buChar char="v"/>
            </a:pPr>
            <a:r>
              <a:rPr lang="en-US" sz="2000" b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We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strive to meet the requirements of users and provide a high level of comfort for them. 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</a:rPr>
              <a:t>Taking end-user feedback and improving the system.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61713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5"/>
          <p:cNvSpPr txBox="1">
            <a:spLocks noGrp="1"/>
          </p:cNvSpPr>
          <p:nvPr>
            <p:ph type="title"/>
          </p:nvPr>
        </p:nvSpPr>
        <p:spPr>
          <a:xfrm>
            <a:off x="714125" y="1566900"/>
            <a:ext cx="3105600" cy="8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Thanks</a:t>
            </a:r>
            <a:endParaRPr dirty="0"/>
          </a:p>
        </p:txBody>
      </p:sp>
      <p:pic>
        <p:nvPicPr>
          <p:cNvPr id="2" name="Google Shape;954;p76"/>
          <p:cNvPicPr preferRelativeResize="0"/>
          <p:nvPr/>
        </p:nvPicPr>
        <p:blipFill rotWithShape="1">
          <a:blip r:embed="rId3"/>
          <a:srcRect b="21488"/>
          <a:stretch>
            <a:fillRect/>
          </a:stretch>
        </p:blipFill>
        <p:spPr>
          <a:xfrm>
            <a:off x="5210100" y="674935"/>
            <a:ext cx="3933900" cy="4038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442188"/>
            <a:ext cx="595909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Problem Definition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275" y="916036"/>
            <a:ext cx="7857381" cy="4307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solutions for diagnosing of diabetes must always be established by a blood glucose measurement made in an accredited laboratory.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not an effective method as it takes time for the blood to be analyzed and provide results in addition to being inaccurate in some cases.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 we need a tool used to identify pancreatic damage as an indication of diabetes through iridology.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202124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442188"/>
            <a:ext cx="595909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Proposed Solution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8164" y="886675"/>
            <a:ext cx="8345836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Iridology is an effective alternative method to detect diabetes early.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Iridology is an alternative medical technology that examines colors, patterns and other features of the iris of the eye that can be used to determine the patient's systemic health condition.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Iridologists compare their observations with iridology charts.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26" y="3230213"/>
            <a:ext cx="5990094" cy="1913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442188"/>
            <a:ext cx="595909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Motivations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8164" y="1112066"/>
            <a:ext cx="87177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Spread of diabetes among people dramatically.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Provide time and effort (medical tests such as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blood test – urine test).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Get the highest possible accurate for the result.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Knowing if patient suffer from diabetes or not and its level and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it is very important especially for old people.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442188"/>
            <a:ext cx="595909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Objectives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584" y="1034575"/>
            <a:ext cx="791536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Helping doctors in medical field by creating an efficient and accurate software that help them to detect Diabetes quickly and determine its degree.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a system that saves time and effort of detecting diabetes 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an alternative to traditional diagnostic methods such as blood tests and urine tests.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Obtaining accurate results, the percentage of error is minimal.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714125" y="1034575"/>
            <a:ext cx="7716600" cy="3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3" name="object 11"/>
          <p:cNvSpPr txBox="1">
            <a:spLocks noGrp="1"/>
          </p:cNvSpPr>
          <p:nvPr>
            <p:ph type="title"/>
          </p:nvPr>
        </p:nvSpPr>
        <p:spPr>
          <a:xfrm>
            <a:off x="798164" y="442188"/>
            <a:ext cx="595909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Tools for Collecting The Dataset</a:t>
            </a:r>
            <a:endParaRPr sz="3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4" y="1245865"/>
            <a:ext cx="4120936" cy="330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186" y="4554565"/>
            <a:ext cx="289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 Fundus Camera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94" y="1130550"/>
            <a:ext cx="4027536" cy="36086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2045" y="4650540"/>
            <a:ext cx="289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Identification card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Eye Care Clinical Case by Slidesgo">
  <a:themeElements>
    <a:clrScheme name="Simple Light">
      <a:dk1>
        <a:srgbClr val="000000"/>
      </a:dk1>
      <a:lt1>
        <a:srgbClr val="FFFFFF"/>
      </a:lt1>
      <a:dk2>
        <a:srgbClr val="052249"/>
      </a:dk2>
      <a:lt2>
        <a:srgbClr val="4D6994"/>
      </a:lt2>
      <a:accent1>
        <a:srgbClr val="7DB0EB"/>
      </a:accent1>
      <a:accent2>
        <a:srgbClr val="B6CFE6"/>
      </a:accent2>
      <a:accent3>
        <a:srgbClr val="C1CFE0"/>
      </a:accent3>
      <a:accent4>
        <a:srgbClr val="052249"/>
      </a:accent4>
      <a:accent5>
        <a:srgbClr val="4D6994"/>
      </a:accent5>
      <a:accent6>
        <a:srgbClr val="8FBAE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758</Words>
  <Application>Microsoft Office PowerPoint</Application>
  <PresentationFormat>On-screen Show (16:9)</PresentationFormat>
  <Paragraphs>147</Paragraphs>
  <Slides>42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Times New Roman</vt:lpstr>
      <vt:lpstr>Open Sans SemiBold</vt:lpstr>
      <vt:lpstr>Arial</vt:lpstr>
      <vt:lpstr>Lato</vt:lpstr>
      <vt:lpstr>Open Sans</vt:lpstr>
      <vt:lpstr>Trebuchet MS</vt:lpstr>
      <vt:lpstr>Wingdings</vt:lpstr>
      <vt:lpstr>Josefin Slab SemiBold</vt:lpstr>
      <vt:lpstr>Eye Care Clinical Case by Slidesgo</vt:lpstr>
      <vt:lpstr>    Diabetes Detection System Using Iridology</vt:lpstr>
      <vt:lpstr>Our Team</vt:lpstr>
      <vt:lpstr>Agenda</vt:lpstr>
      <vt:lpstr>Introduction</vt:lpstr>
      <vt:lpstr>Problem Definition</vt:lpstr>
      <vt:lpstr>Proposed Solution</vt:lpstr>
      <vt:lpstr>Motivations</vt:lpstr>
      <vt:lpstr>Objectives</vt:lpstr>
      <vt:lpstr>Tools for Collecting The Dataset</vt:lpstr>
      <vt:lpstr>Examples of Eye Images from Dataset </vt:lpstr>
      <vt:lpstr>Naming Dataset</vt:lpstr>
      <vt:lpstr>Analysis and Design</vt:lpstr>
      <vt:lpstr>Analysis and Design</vt:lpstr>
      <vt:lpstr>Analysis and Design</vt:lpstr>
      <vt:lpstr>Methodologies</vt:lpstr>
      <vt:lpstr>System Design         Home page</vt:lpstr>
      <vt:lpstr>System Design         Home page</vt:lpstr>
      <vt:lpstr>System Design         About us page</vt:lpstr>
      <vt:lpstr>System Design         About us page</vt:lpstr>
      <vt:lpstr>System Design         Admin Register                                                           Admin login</vt:lpstr>
      <vt:lpstr>System Design         Admin dashboard </vt:lpstr>
      <vt:lpstr>System Design         Add Doctor Page</vt:lpstr>
      <vt:lpstr>System Design         Doctor login</vt:lpstr>
      <vt:lpstr>System Design         All Patients Page</vt:lpstr>
      <vt:lpstr>System Design         Add Patient Page</vt:lpstr>
      <vt:lpstr>System Design         Upload the eye image Page</vt:lpstr>
      <vt:lpstr>System Design         The report generated by the system</vt:lpstr>
      <vt:lpstr>Database Tables Add doctor table  </vt:lpstr>
      <vt:lpstr>Database Tables Admin register table  </vt:lpstr>
      <vt:lpstr>Database Tables Users table  </vt:lpstr>
      <vt:lpstr>Database Tables Patient table</vt:lpstr>
      <vt:lpstr>Database Tables Contact table</vt:lpstr>
      <vt:lpstr>Block Diagram of Proposed Work</vt:lpstr>
      <vt:lpstr>Spliting &amp; Reading Data set</vt:lpstr>
      <vt:lpstr>Data preprocessing</vt:lpstr>
      <vt:lpstr>CNN model</vt:lpstr>
      <vt:lpstr>Xception model</vt:lpstr>
      <vt:lpstr>Inception model</vt:lpstr>
      <vt:lpstr>Mobilenet v2 model</vt:lpstr>
      <vt:lpstr>Models Accuracy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Detection System Using Iridology</dc:title>
  <dc:creator>dell</dc:creator>
  <cp:lastModifiedBy>Tasnim Ahmed</cp:lastModifiedBy>
  <cp:revision>26</cp:revision>
  <dcterms:created xsi:type="dcterms:W3CDTF">2023-06-19T23:02:19Z</dcterms:created>
  <dcterms:modified xsi:type="dcterms:W3CDTF">2023-06-22T07:34:21Z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0E8DF344F94A4D179FB51D9A9D567FF9</vt:lpwstr>
  </property>
  <property fmtid="{D5CDD505-2E9C-101B-9397-08002B2CF9AE}" pid="3" name="KSOProductBuildVer">
    <vt:lpwstr>1033-11.2.0.11537</vt:lpwstr>
  </property>
</Properties>
</file>